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963" r:id="rId1"/>
  </p:sldMasterIdLst>
  <p:notesMasterIdLst>
    <p:notesMasterId r:id="rId31"/>
  </p:notesMasterIdLst>
  <p:handoutMasterIdLst>
    <p:handoutMasterId r:id="rId32"/>
  </p:handoutMasterIdLst>
  <p:sldIdLst>
    <p:sldId id="256" r:id="rId2"/>
    <p:sldId id="286" r:id="rId3"/>
    <p:sldId id="257" r:id="rId4"/>
    <p:sldId id="258" r:id="rId5"/>
    <p:sldId id="262" r:id="rId6"/>
    <p:sldId id="281" r:id="rId7"/>
    <p:sldId id="259" r:id="rId8"/>
    <p:sldId id="260" r:id="rId9"/>
    <p:sldId id="263" r:id="rId10"/>
    <p:sldId id="287" r:id="rId11"/>
    <p:sldId id="264" r:id="rId12"/>
    <p:sldId id="266" r:id="rId13"/>
    <p:sldId id="267" r:id="rId14"/>
    <p:sldId id="282" r:id="rId15"/>
    <p:sldId id="283" r:id="rId16"/>
    <p:sldId id="276" r:id="rId17"/>
    <p:sldId id="280" r:id="rId18"/>
    <p:sldId id="268" r:id="rId19"/>
    <p:sldId id="269" r:id="rId20"/>
    <p:sldId id="270" r:id="rId21"/>
    <p:sldId id="271" r:id="rId22"/>
    <p:sldId id="272" r:id="rId23"/>
    <p:sldId id="273" r:id="rId24"/>
    <p:sldId id="277" r:id="rId25"/>
    <p:sldId id="278" r:id="rId26"/>
    <p:sldId id="288" r:id="rId27"/>
    <p:sldId id="289" r:id="rId28"/>
    <p:sldId id="284" r:id="rId29"/>
    <p:sldId id="285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33"/>
    <p:restoredTop sz="94745"/>
  </p:normalViewPr>
  <p:slideViewPr>
    <p:cSldViewPr snapToGrid="0" snapToObjects="1">
      <p:cViewPr varScale="1">
        <p:scale>
          <a:sx n="102" d="100"/>
          <a:sy n="102" d="100"/>
        </p:scale>
        <p:origin x="112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2" d="100"/>
          <a:sy n="82" d="100"/>
        </p:scale>
        <p:origin x="309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0C2F2C-D2A9-1B48-8054-165A254E427F}" type="datetimeFigureOut">
              <a:rPr kumimoji="1" lang="zh-CN" altLang="en-US" smtClean="0"/>
              <a:t>2017/10/16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F53AE7-C77C-B24C-9AB1-9F91E13364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4294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03BE2-B704-B548-A6E0-BB9800508868}" type="datetimeFigureOut">
              <a:rPr kumimoji="1" lang="zh-CN" altLang="en-US" smtClean="0"/>
              <a:t>2017/10/16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BAB1E5-CFBF-A441-BB95-62F1CD20C4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0939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BAB1E5-CFBF-A441-BB95-62F1CD20C4BA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5446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5800" y="1346947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5800" y="4282763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85800" y="1484779"/>
            <a:ext cx="7772400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234780" y="4107023"/>
            <a:ext cx="914400" cy="914400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670" y="1432223"/>
            <a:ext cx="759333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6400" b="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86" y="4389120"/>
            <a:ext cx="5918454" cy="106984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12805" y="6272785"/>
            <a:ext cx="474573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4280" y="4227195"/>
            <a:ext cx="895401" cy="640080"/>
          </a:xfrm>
        </p:spPr>
        <p:txBody>
          <a:bodyPr/>
          <a:lstStyle>
            <a:lvl1pPr>
              <a:defRPr sz="2800" b="1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533400"/>
            <a:ext cx="1914525" cy="5638800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533400"/>
            <a:ext cx="5629275" cy="56388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50000"/>
              </a:lnSpc>
              <a:defRPr sz="2400" b="1"/>
            </a:lvl1pPr>
            <a:lvl2pPr>
              <a:defRPr sz="2000" b="1"/>
            </a:lvl2pPr>
            <a:lvl3pPr>
              <a:defRPr sz="1800" b="1"/>
            </a:lvl3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二级</a:t>
            </a:r>
          </a:p>
          <a:p>
            <a:pPr lvl="2"/>
            <a:r>
              <a:rPr lang="zh-CN" altLang="en-US" dirty="0" smtClean="0"/>
              <a:t>三级</a:t>
            </a:r>
          </a:p>
          <a:p>
            <a:pPr lvl="3"/>
            <a:r>
              <a:rPr lang="zh-CN" altLang="en-US" dirty="0" smtClean="0"/>
              <a:t>四级</a:t>
            </a:r>
          </a:p>
          <a:p>
            <a:pPr lvl="4"/>
            <a:r>
              <a:rPr lang="zh-CN" altLang="en-US" dirty="0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10/16/17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9144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346" y="1225296"/>
            <a:ext cx="696087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6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330" y="5020056"/>
            <a:ext cx="6789420" cy="1066800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45251" y="6272785"/>
            <a:ext cx="1983232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36099" y="6272784"/>
            <a:ext cx="4745736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633862" y="2430623"/>
            <a:ext cx="914400" cy="914400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450" y="2508607"/>
            <a:ext cx="891224" cy="720332"/>
          </a:xfrm>
        </p:spPr>
        <p:txBody>
          <a:bodyPr/>
          <a:lstStyle>
            <a:lvl1pPr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2218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10/16/17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0793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0793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85800"/>
            <a:ext cx="5033772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227805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21408"/>
            <a:ext cx="7772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2368" y="6272785"/>
            <a:ext cx="24551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272785"/>
            <a:ext cx="4745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3346" y="6272785"/>
            <a:ext cx="4800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 spc="-7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082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64" r:id="rId1"/>
    <p:sldLayoutId id="2147484965" r:id="rId2"/>
    <p:sldLayoutId id="2147484966" r:id="rId3"/>
    <p:sldLayoutId id="2147484967" r:id="rId4"/>
    <p:sldLayoutId id="2147484968" r:id="rId5"/>
    <p:sldLayoutId id="2147484969" r:id="rId6"/>
    <p:sldLayoutId id="2147484970" r:id="rId7"/>
    <p:sldLayoutId id="2147484971" r:id="rId8"/>
    <p:sldLayoutId id="2147484972" r:id="rId9"/>
    <p:sldLayoutId id="2147484973" r:id="rId10"/>
    <p:sldLayoutId id="21474849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hyperlink" Target="http://127.0.0.1:8000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b="1" dirty="0" smtClean="0">
                <a:ea typeface="Times New Roman" charset="0"/>
                <a:cs typeface="Times New Roman" charset="0"/>
              </a:rPr>
              <a:t>Django</a:t>
            </a:r>
            <a:r>
              <a:rPr kumimoji="1" lang="zh-CN" altLang="en-US" b="1" dirty="0" smtClean="0"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dirty="0" smtClean="0">
                <a:ea typeface="Times New Roman" charset="0"/>
                <a:cs typeface="Times New Roman" charset="0"/>
              </a:rPr>
              <a:t>Overview</a:t>
            </a:r>
            <a:endParaRPr kumimoji="1" lang="zh-CN" altLang="en-US" b="1" dirty="0">
              <a:ea typeface="Times New Roman" charset="0"/>
              <a:cs typeface="Times New Roman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82000" y="6462178"/>
            <a:ext cx="738315" cy="395822"/>
          </a:xfrm>
        </p:spPr>
        <p:txBody>
          <a:bodyPr/>
          <a:lstStyle/>
          <a:p>
            <a:r>
              <a:rPr kumimoji="1"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江琳</a:t>
            </a:r>
            <a:endParaRPr kumimoji="1" lang="zh-CN" altLang="en-US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Django</a:t>
            </a:r>
            <a:r>
              <a:rPr kumimoji="1" lang="zh-CN" altLang="en-US" dirty="0"/>
              <a:t> </a:t>
            </a:r>
            <a:r>
              <a:rPr kumimoji="1" lang="en-US" altLang="zh-CN" dirty="0"/>
              <a:t>Environment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8276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/>
              <a:t>Django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setup</a:t>
            </a:r>
            <a:r>
              <a:rPr kumimoji="1" lang="zh-CN" altLang="en-US" b="1" dirty="0" smtClean="0"/>
              <a:t> </a:t>
            </a:r>
            <a:r>
              <a:rPr kumimoji="1" lang="mr-IN" altLang="zh-CN" b="1" dirty="0" smtClean="0"/>
              <a:t>–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step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1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u="sng" dirty="0" smtClean="0"/>
              <a:t>Check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Python</a:t>
            </a:r>
          </a:p>
          <a:p>
            <a:pPr lvl="1"/>
            <a:r>
              <a:rPr kumimoji="1" lang="en-US" altLang="zh-CN" dirty="0" smtClean="0"/>
              <a:t>Being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Python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web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framework,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Django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require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Python</a:t>
            </a:r>
          </a:p>
          <a:p>
            <a:pPr lvl="1"/>
            <a:r>
              <a:rPr kumimoji="1" lang="en-US" altLang="zh-CN" dirty="0" smtClean="0"/>
              <a:t>Before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install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Django,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check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version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Python</a:t>
            </a:r>
          </a:p>
        </p:txBody>
      </p:sp>
      <p:sp>
        <p:nvSpPr>
          <p:cNvPr id="4" name="矩形 3"/>
          <p:cNvSpPr/>
          <p:nvPr/>
        </p:nvSpPr>
        <p:spPr>
          <a:xfrm>
            <a:off x="685800" y="3638972"/>
            <a:ext cx="7772400" cy="1015663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python </a:t>
            </a:r>
            <a:r>
              <a:rPr lang="mr-IN" altLang="zh-CN" sz="2000" b="1" dirty="0" smtClean="0">
                <a:latin typeface="Courier" charset="0"/>
                <a:ea typeface="Courier" charset="0"/>
                <a:cs typeface="Courier" charset="0"/>
              </a:rPr>
              <a:t>–</a:t>
            </a:r>
            <a:r>
              <a:rPr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V</a:t>
            </a:r>
            <a:endParaRPr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zh-CN" sz="2000" b="1" dirty="0">
                <a:latin typeface="Courier" charset="0"/>
                <a:ea typeface="Courier" charset="0"/>
                <a:cs typeface="Courier" charset="0"/>
              </a:rPr>
              <a:t>Python 3.6.1</a:t>
            </a:r>
            <a:endParaRPr lang="zh-CN" altLang="en-US" sz="20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182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Django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setup</a:t>
            </a:r>
            <a:r>
              <a:rPr kumimoji="1" lang="zh-CN" altLang="en-US" b="1" dirty="0"/>
              <a:t> </a:t>
            </a:r>
            <a:r>
              <a:rPr kumimoji="1" lang="mr-IN" altLang="zh-CN" b="1" dirty="0"/>
              <a:t>–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step</a:t>
            </a:r>
            <a:r>
              <a:rPr kumimoji="1" lang="zh-CN" altLang="en-US" b="1" dirty="0"/>
              <a:t> </a:t>
            </a:r>
            <a:r>
              <a:rPr kumimoji="1" lang="en-US" altLang="zh-CN" b="1" dirty="0" smtClean="0"/>
              <a:t>2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u="sng" dirty="0" smtClean="0"/>
              <a:t>Install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Django</a:t>
            </a:r>
          </a:p>
          <a:p>
            <a:pPr lvl="1"/>
            <a:r>
              <a:rPr kumimoji="1" lang="en-US" altLang="zh-CN" dirty="0"/>
              <a:t>p</a:t>
            </a:r>
            <a:r>
              <a:rPr kumimoji="1" lang="en-US" altLang="zh-CN" dirty="0" smtClean="0"/>
              <a:t>ip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install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django</a:t>
            </a:r>
            <a:r>
              <a:rPr kumimoji="1" lang="zh-CN" altLang="en-US" dirty="0" smtClean="0"/>
              <a:t>    </a:t>
            </a:r>
            <a:r>
              <a:rPr kumimoji="1" lang="en-US" altLang="zh-CN" dirty="0" smtClean="0"/>
              <a:t>//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install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newest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version</a:t>
            </a:r>
          </a:p>
          <a:p>
            <a:pPr lvl="1"/>
            <a:r>
              <a:rPr kumimoji="1" lang="en-US" altLang="zh-CN" dirty="0" smtClean="0"/>
              <a:t>If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want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install</a:t>
            </a:r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previous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version</a:t>
            </a:r>
            <a:endParaRPr kumimoji="1" lang="en-US" altLang="zh-CN" dirty="0"/>
          </a:p>
          <a:p>
            <a:pPr lvl="2"/>
            <a:r>
              <a:rPr kumimoji="1" lang="en-US" altLang="zh-CN" dirty="0" smtClean="0"/>
              <a:t>pip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install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django</a:t>
            </a:r>
            <a:r>
              <a:rPr kumimoji="1" lang="en-US" altLang="zh-CN" dirty="0" smtClean="0"/>
              <a:t>==1.10.7</a:t>
            </a:r>
          </a:p>
        </p:txBody>
      </p:sp>
      <p:sp>
        <p:nvSpPr>
          <p:cNvPr id="4" name="矩形 3"/>
          <p:cNvSpPr/>
          <p:nvPr/>
        </p:nvSpPr>
        <p:spPr>
          <a:xfrm>
            <a:off x="685800" y="4146804"/>
            <a:ext cx="7772400" cy="1323439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pip</a:t>
            </a:r>
            <a:r>
              <a:rPr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install</a:t>
            </a:r>
            <a:r>
              <a:rPr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django</a:t>
            </a:r>
            <a:endParaRPr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zh-CN" sz="2000" b="1" dirty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# install previous version</a:t>
            </a:r>
            <a:endParaRPr lang="en-US" altLang="zh-CN" sz="20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pip</a:t>
            </a:r>
            <a:r>
              <a:rPr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install</a:t>
            </a:r>
            <a:r>
              <a:rPr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django</a:t>
            </a:r>
            <a:r>
              <a:rPr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==1.10.7</a:t>
            </a:r>
            <a:endParaRPr lang="zh-CN" altLang="en-US" sz="20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95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Django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setup</a:t>
            </a:r>
            <a:r>
              <a:rPr kumimoji="1" lang="zh-CN" altLang="en-US" b="1" dirty="0"/>
              <a:t> </a:t>
            </a:r>
            <a:r>
              <a:rPr kumimoji="1" lang="mr-IN" altLang="zh-CN" b="1" dirty="0"/>
              <a:t>–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step</a:t>
            </a:r>
            <a:r>
              <a:rPr kumimoji="1" lang="zh-CN" altLang="en-US" b="1" dirty="0"/>
              <a:t> </a:t>
            </a:r>
            <a:r>
              <a:rPr kumimoji="1" lang="en-US" altLang="zh-CN" b="1" dirty="0" smtClean="0"/>
              <a:t>3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u="sng" dirty="0" smtClean="0"/>
              <a:t>Verify</a:t>
            </a:r>
            <a:endParaRPr kumimoji="1" lang="en-US" altLang="zh-CN" u="sng" dirty="0"/>
          </a:p>
          <a:p>
            <a:pPr lvl="1"/>
            <a:r>
              <a:rPr kumimoji="1" lang="en-US" altLang="zh-CN" dirty="0" smtClean="0"/>
              <a:t>Open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terminal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type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below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command:</a:t>
            </a:r>
          </a:p>
        </p:txBody>
      </p:sp>
      <p:sp>
        <p:nvSpPr>
          <p:cNvPr id="4" name="矩形 3"/>
          <p:cNvSpPr/>
          <p:nvPr/>
        </p:nvSpPr>
        <p:spPr>
          <a:xfrm>
            <a:off x="685800" y="3225613"/>
            <a:ext cx="7772400" cy="1323439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kumimoji="1" lang="en-US" altLang="zh-CN" sz="2000" b="1" dirty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>
                <a:latin typeface="Courier" charset="0"/>
                <a:ea typeface="Courier" charset="0"/>
                <a:cs typeface="Courier" charset="0"/>
              </a:rPr>
              <a:t>python</a:t>
            </a:r>
          </a:p>
          <a:p>
            <a:r>
              <a:rPr kumimoji="1" lang="en-US" altLang="zh-CN" sz="2000" b="1" dirty="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zh-CN" alt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kumimoji="1" lang="zh-CN" alt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>
                <a:latin typeface="Courier" charset="0"/>
                <a:ea typeface="Courier" charset="0"/>
                <a:cs typeface="Courier" charset="0"/>
              </a:rPr>
              <a:t>django</a:t>
            </a:r>
            <a:endParaRPr kumimoji="1" lang="en-US" altLang="zh-CN" sz="20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zh-CN" sz="2000" b="1" dirty="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zh-CN" alt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>
                <a:latin typeface="Courier" charset="0"/>
                <a:ea typeface="Courier" charset="0"/>
                <a:cs typeface="Courier" charset="0"/>
              </a:rPr>
              <a:t>print(</a:t>
            </a:r>
            <a:r>
              <a:rPr kumimoji="1" lang="en-US" altLang="zh-CN" sz="2000" b="1" dirty="0" err="1">
                <a:latin typeface="Courier" charset="0"/>
                <a:ea typeface="Courier" charset="0"/>
                <a:cs typeface="Courier" charset="0"/>
              </a:rPr>
              <a:t>django.get_version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())</a:t>
            </a:r>
          </a:p>
          <a:p>
            <a:r>
              <a:rPr kumimoji="1" lang="nb-NO" altLang="zh-CN" sz="2000" b="1" dirty="0">
                <a:latin typeface="Courier" charset="0"/>
                <a:ea typeface="Courier" charset="0"/>
                <a:cs typeface="Courier" charset="0"/>
              </a:rPr>
              <a:t>1.11.4</a:t>
            </a:r>
            <a:endParaRPr kumimoji="1" lang="zh-CN" altLang="en-US" sz="20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541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Let’s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start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Project!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Creating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Django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project</a:t>
            </a:r>
          </a:p>
          <a:p>
            <a:pPr lvl="1"/>
            <a:r>
              <a:rPr kumimoji="1" lang="en-US" altLang="zh-CN" dirty="0"/>
              <a:t>Before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creating,</a:t>
            </a:r>
            <a:r>
              <a:rPr kumimoji="1" lang="zh-CN" altLang="en-US" dirty="0"/>
              <a:t> </a:t>
            </a:r>
            <a:r>
              <a:rPr kumimoji="1" lang="en-US" altLang="zh-CN" dirty="0"/>
              <a:t>cd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directory</a:t>
            </a:r>
            <a:r>
              <a:rPr kumimoji="1" lang="zh-CN" altLang="en-US" dirty="0"/>
              <a:t> </a:t>
            </a:r>
            <a:r>
              <a:rPr kumimoji="1" lang="en-US" altLang="zh-CN" dirty="0"/>
              <a:t>where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want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store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code</a:t>
            </a:r>
          </a:p>
          <a:p>
            <a:pPr lvl="1"/>
            <a:r>
              <a:rPr kumimoji="1" lang="en-US" altLang="zh-CN" dirty="0" err="1" smtClean="0"/>
              <a:t>django</a:t>
            </a:r>
            <a:r>
              <a:rPr kumimoji="1" lang="en-US" altLang="zh-CN" dirty="0" smtClean="0"/>
              <a:t>-admin </a:t>
            </a:r>
            <a:r>
              <a:rPr kumimoji="1" lang="en-US" altLang="zh-CN" dirty="0" err="1"/>
              <a:t>startproject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&lt;</a:t>
            </a:r>
            <a:r>
              <a:rPr kumimoji="1" lang="en-US" altLang="zh-CN" dirty="0" err="1" smtClean="0"/>
              <a:t>project_name</a:t>
            </a:r>
            <a:r>
              <a:rPr kumimoji="1" lang="en-US" altLang="zh-CN" dirty="0" smtClean="0"/>
              <a:t>&gt;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685800" y="4146804"/>
            <a:ext cx="7772400" cy="70788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# create a </a:t>
            </a:r>
            <a:r>
              <a:rPr lang="en-US" altLang="zh-CN" sz="2000" b="1" dirty="0" err="1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django</a:t>
            </a:r>
            <a:r>
              <a:rPr lang="en-US" altLang="zh-CN" sz="2000" b="1" dirty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 project named </a:t>
            </a:r>
            <a:r>
              <a:rPr lang="en-US" altLang="zh-CN" sz="2000" b="1" dirty="0" smtClean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library</a:t>
            </a:r>
            <a:endParaRPr kumimoji="1"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django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-admin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startproject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library</a:t>
            </a:r>
            <a:endParaRPr kumimoji="1" lang="zh-CN" altLang="en-US" sz="20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761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Let’s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start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Project!</a:t>
            </a:r>
            <a:endParaRPr kumimoji="1" lang="zh-CN" altLang="en-US" b="1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85800" y="2121408"/>
            <a:ext cx="7772400" cy="4247317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endParaRPr kumimoji="1"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endParaRPr kumimoji="1"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endParaRPr kumimoji="1" lang="en-US" altLang="zh-CN" sz="2000" dirty="0">
              <a:latin typeface="Courier" charset="0"/>
              <a:ea typeface="Courier" charset="0"/>
              <a:cs typeface="Courier" charset="0"/>
            </a:endParaRPr>
          </a:p>
          <a:p>
            <a:endParaRPr kumimoji="1"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endParaRPr kumimoji="1" lang="en-US" altLang="zh-CN" sz="2000" dirty="0">
              <a:latin typeface="Courier" charset="0"/>
              <a:ea typeface="Courier" charset="0"/>
              <a:cs typeface="Courier" charset="0"/>
            </a:endParaRPr>
          </a:p>
          <a:p>
            <a:endParaRPr kumimoji="1"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endParaRPr kumimoji="1" lang="zh-CN" altLang="en-US" sz="2000" b="1" dirty="0">
              <a:latin typeface="Courier" charset="0"/>
              <a:ea typeface="Courier" charset="0"/>
              <a:cs typeface="Courier" charset="0"/>
            </a:endParaRPr>
          </a:p>
        </p:txBody>
      </p:sp>
      <p:grpSp>
        <p:nvGrpSpPr>
          <p:cNvPr id="36" name="组 35"/>
          <p:cNvGrpSpPr/>
          <p:nvPr/>
        </p:nvGrpSpPr>
        <p:grpSpPr>
          <a:xfrm>
            <a:off x="901874" y="2244518"/>
            <a:ext cx="3770334" cy="3940538"/>
            <a:chOff x="901874" y="2244518"/>
            <a:chExt cx="3770334" cy="3940538"/>
          </a:xfrm>
        </p:grpSpPr>
        <p:sp>
          <p:nvSpPr>
            <p:cNvPr id="5" name="文本框 4"/>
            <p:cNvSpPr txBox="1"/>
            <p:nvPr/>
          </p:nvSpPr>
          <p:spPr>
            <a:xfrm>
              <a:off x="901874" y="2244518"/>
              <a:ext cx="17285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b="1" dirty="0">
                  <a:latin typeface="Courier" charset="0"/>
                  <a:ea typeface="Courier" charset="0"/>
                  <a:cs typeface="Courier" charset="0"/>
                </a:rPr>
                <a:t>library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642997" y="2738958"/>
              <a:ext cx="17285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b="1" dirty="0">
                  <a:latin typeface="Courier" charset="0"/>
                  <a:ea typeface="Courier" charset="0"/>
                  <a:cs typeface="Courier" charset="0"/>
                </a:rPr>
                <a:t>library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258860" y="3323733"/>
              <a:ext cx="24133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b="1" dirty="0" smtClean="0">
                  <a:latin typeface="Courier" charset="0"/>
                  <a:ea typeface="Courier" charset="0"/>
                  <a:cs typeface="Courier" charset="0"/>
                </a:rPr>
                <a:t>__</a:t>
              </a:r>
              <a:r>
                <a:rPr kumimoji="1" lang="en-US" altLang="zh-CN" sz="2400" b="1" dirty="0" err="1" smtClean="0">
                  <a:latin typeface="Courier" charset="0"/>
                  <a:ea typeface="Courier" charset="0"/>
                  <a:cs typeface="Courier" charset="0"/>
                </a:rPr>
                <a:t>init</a:t>
              </a:r>
              <a:r>
                <a:rPr kumimoji="1" lang="en-US" altLang="zh-CN" sz="2400" b="1" dirty="0" smtClean="0">
                  <a:latin typeface="Courier" charset="0"/>
                  <a:ea typeface="Courier" charset="0"/>
                  <a:cs typeface="Courier" charset="0"/>
                </a:rPr>
                <a:t>__.</a:t>
              </a:r>
              <a:r>
                <a:rPr kumimoji="1" lang="en-US" altLang="zh-CN" sz="2400" b="1" dirty="0" err="1" smtClean="0">
                  <a:latin typeface="Courier" charset="0"/>
                  <a:ea typeface="Courier" charset="0"/>
                  <a:cs typeface="Courier" charset="0"/>
                </a:rPr>
                <a:t>py</a:t>
              </a:r>
              <a:endParaRPr kumimoji="1" lang="en-US" altLang="zh-CN" sz="2400" b="1" dirty="0"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258860" y="3908508"/>
              <a:ext cx="24133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b="1" dirty="0" err="1" smtClean="0">
                  <a:latin typeface="Courier" charset="0"/>
                  <a:ea typeface="Courier" charset="0"/>
                  <a:cs typeface="Courier" charset="0"/>
                </a:rPr>
                <a:t>settings.py</a:t>
              </a:r>
              <a:endParaRPr kumimoji="1" lang="en-US" altLang="zh-CN" sz="2400" b="1" dirty="0"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258860" y="4493283"/>
              <a:ext cx="24133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b="1" dirty="0" err="1" smtClean="0">
                  <a:latin typeface="Courier" charset="0"/>
                  <a:ea typeface="Courier" charset="0"/>
                  <a:cs typeface="Courier" charset="0"/>
                </a:rPr>
                <a:t>urls.py</a:t>
              </a:r>
              <a:endParaRPr kumimoji="1" lang="en-US" altLang="zh-CN" sz="2400" b="1" dirty="0"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58860" y="5078058"/>
              <a:ext cx="24133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b="1" dirty="0" err="1" smtClean="0">
                  <a:latin typeface="Courier" charset="0"/>
                  <a:ea typeface="Courier" charset="0"/>
                  <a:cs typeface="Courier" charset="0"/>
                </a:rPr>
                <a:t>wsgi.py</a:t>
              </a:r>
              <a:endParaRPr kumimoji="1" lang="en-US" altLang="zh-CN" sz="2400" b="1" dirty="0"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42997" y="5723391"/>
              <a:ext cx="24133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b="1" dirty="0" err="1">
                  <a:latin typeface="Courier" charset="0"/>
                  <a:ea typeface="Courier" charset="0"/>
                  <a:cs typeface="Courier" charset="0"/>
                </a:rPr>
                <a:t>m</a:t>
              </a:r>
              <a:r>
                <a:rPr kumimoji="1" lang="en-US" altLang="zh-CN" sz="2400" b="1" dirty="0" err="1" smtClean="0">
                  <a:latin typeface="Courier" charset="0"/>
                  <a:ea typeface="Courier" charset="0"/>
                  <a:cs typeface="Courier" charset="0"/>
                </a:rPr>
                <a:t>anage.py</a:t>
              </a:r>
              <a:endParaRPr kumimoji="1" lang="en-US" altLang="zh-CN" sz="2400" b="1" dirty="0">
                <a:latin typeface="Courier" charset="0"/>
                <a:ea typeface="Courier" charset="0"/>
                <a:cs typeface="Courier" charset="0"/>
              </a:endParaRPr>
            </a:p>
          </p:txBody>
        </p:sp>
        <p:cxnSp>
          <p:nvCxnSpPr>
            <p:cNvPr id="15" name="肘形连接符 14"/>
            <p:cNvCxnSpPr>
              <a:endCxn id="6" idx="1"/>
            </p:cNvCxnSpPr>
            <p:nvPr/>
          </p:nvCxnSpPr>
          <p:spPr>
            <a:xfrm rot="16200000" flipH="1">
              <a:off x="1320933" y="2647726"/>
              <a:ext cx="353943" cy="290186"/>
            </a:xfrm>
            <a:prstGeom prst="bentConnector2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肘形连接符 18"/>
            <p:cNvCxnSpPr/>
            <p:nvPr/>
          </p:nvCxnSpPr>
          <p:spPr>
            <a:xfrm rot="16200000" flipH="1">
              <a:off x="-55868" y="4280411"/>
              <a:ext cx="3107544" cy="290185"/>
            </a:xfrm>
            <a:prstGeom prst="bentConnector2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肘形连接符 21"/>
            <p:cNvCxnSpPr>
              <a:endCxn id="9" idx="1"/>
            </p:cNvCxnSpPr>
            <p:nvPr/>
          </p:nvCxnSpPr>
          <p:spPr>
            <a:xfrm rot="16200000" flipH="1">
              <a:off x="1911738" y="3207443"/>
              <a:ext cx="414501" cy="279744"/>
            </a:xfrm>
            <a:prstGeom prst="bentConnector2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肘形连接符 29"/>
            <p:cNvCxnSpPr>
              <a:endCxn id="10" idx="1"/>
            </p:cNvCxnSpPr>
            <p:nvPr/>
          </p:nvCxnSpPr>
          <p:spPr>
            <a:xfrm rot="16200000" flipH="1">
              <a:off x="1796321" y="3676802"/>
              <a:ext cx="645334" cy="279743"/>
            </a:xfrm>
            <a:prstGeom prst="bentConnector2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肘形连接符 31"/>
            <p:cNvCxnSpPr>
              <a:endCxn id="11" idx="1"/>
            </p:cNvCxnSpPr>
            <p:nvPr/>
          </p:nvCxnSpPr>
          <p:spPr>
            <a:xfrm rot="16200000" flipH="1">
              <a:off x="1814809" y="4280065"/>
              <a:ext cx="608358" cy="279743"/>
            </a:xfrm>
            <a:prstGeom prst="bentConnector2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endCxn id="12" idx="1"/>
            </p:cNvCxnSpPr>
            <p:nvPr/>
          </p:nvCxnSpPr>
          <p:spPr>
            <a:xfrm rot="16200000" flipH="1">
              <a:off x="1807641" y="4857672"/>
              <a:ext cx="622694" cy="279744"/>
            </a:xfrm>
            <a:prstGeom prst="bentConnector2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54908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What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created?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330" y="2367093"/>
            <a:ext cx="7772870" cy="3758134"/>
          </a:xfrm>
        </p:spPr>
        <p:txBody>
          <a:bodyPr>
            <a:normAutofit fontScale="92500"/>
          </a:bodyPr>
          <a:lstStyle/>
          <a:p>
            <a:r>
              <a:rPr kumimoji="1" lang="en-US" altLang="zh-CN" u="sng" dirty="0" smtClean="0"/>
              <a:t>__</a:t>
            </a:r>
            <a:r>
              <a:rPr kumimoji="1" lang="en-US" altLang="zh-CN" u="sng" dirty="0" err="1" smtClean="0"/>
              <a:t>init</a:t>
            </a:r>
            <a:r>
              <a:rPr kumimoji="1" lang="en-US" altLang="zh-CN" u="sng" dirty="0" smtClean="0"/>
              <a:t>__.</a:t>
            </a:r>
            <a:r>
              <a:rPr kumimoji="1" lang="en-US" altLang="zh-CN" u="sng" dirty="0" err="1" smtClean="0"/>
              <a:t>py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treat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folder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package,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just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python</a:t>
            </a:r>
          </a:p>
          <a:p>
            <a:r>
              <a:rPr kumimoji="1" lang="en-US" altLang="zh-CN" u="sng" dirty="0" err="1" smtClean="0"/>
              <a:t>settings.py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contains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website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settings,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database,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static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on.</a:t>
            </a:r>
          </a:p>
          <a:p>
            <a:r>
              <a:rPr kumimoji="1" lang="en-US" altLang="zh-CN" u="sng" dirty="0" err="1"/>
              <a:t>u</a:t>
            </a:r>
            <a:r>
              <a:rPr kumimoji="1" lang="en-US" altLang="zh-CN" u="sng" dirty="0" err="1" smtClean="0"/>
              <a:t>rls.py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defines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site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url</a:t>
            </a:r>
            <a:r>
              <a:rPr kumimoji="1" lang="en-US" altLang="zh-CN" dirty="0" smtClean="0"/>
              <a:t>-to-view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mapping.</a:t>
            </a:r>
          </a:p>
          <a:p>
            <a:r>
              <a:rPr kumimoji="1" lang="en-US" altLang="zh-CN" u="sng" dirty="0" err="1"/>
              <a:t>w</a:t>
            </a:r>
            <a:r>
              <a:rPr kumimoji="1" lang="en-US" altLang="zh-CN" u="sng" dirty="0" err="1" smtClean="0"/>
              <a:t>sgi.py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help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Django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application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communicate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web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server.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909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What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is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created?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u="sng" dirty="0" err="1"/>
              <a:t>m</a:t>
            </a:r>
            <a:r>
              <a:rPr kumimoji="1" lang="en-US" altLang="zh-CN" u="sng" dirty="0" err="1" smtClean="0"/>
              <a:t>anage.py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kind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local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django</a:t>
            </a:r>
            <a:r>
              <a:rPr kumimoji="1" lang="en-US" altLang="zh-CN" dirty="0" smtClean="0"/>
              <a:t>-admin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interacting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command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line.</a:t>
            </a:r>
          </a:p>
          <a:p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get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full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command:</a:t>
            </a:r>
          </a:p>
          <a:p>
            <a:pPr lvl="1"/>
            <a:r>
              <a:rPr kumimoji="1" lang="en-US" altLang="zh-CN" dirty="0"/>
              <a:t>p</a:t>
            </a:r>
            <a:r>
              <a:rPr kumimoji="1" lang="en-US" altLang="zh-CN" dirty="0" smtClean="0"/>
              <a:t>ython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manage.py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help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281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/>
              <a:t>Virtual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Environments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virtual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environment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tool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keep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dependencies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required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different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projects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separate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places,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creating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virtual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Python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environments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them.</a:t>
            </a:r>
          </a:p>
          <a:p>
            <a:r>
              <a:rPr kumimoji="1" lang="en-US" altLang="zh-CN" dirty="0" smtClean="0"/>
              <a:t>It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solves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“project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depends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version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1.x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but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version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4.x”.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825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err="1" smtClean="0"/>
              <a:t>virtualenv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Virtualenv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tool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create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isolated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Python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environments.</a:t>
            </a:r>
          </a:p>
          <a:p>
            <a:r>
              <a:rPr kumimoji="1" lang="en-US" altLang="zh-CN" dirty="0" err="1" smtClean="0"/>
              <a:t>Virtualenv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creates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folder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which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contains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necessary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executables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packages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Python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would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need.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64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Django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338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err="1"/>
              <a:t>v</a:t>
            </a:r>
            <a:r>
              <a:rPr kumimoji="1" lang="en-US" altLang="zh-CN" b="1" dirty="0" err="1" smtClean="0"/>
              <a:t>irtualenv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--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install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Install</a:t>
            </a:r>
          </a:p>
          <a:p>
            <a:pPr lvl="1"/>
            <a:r>
              <a:rPr kumimoji="1" lang="en-US" altLang="zh-CN" dirty="0" smtClean="0"/>
              <a:t>pip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install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virtualenv</a:t>
            </a:r>
            <a:endParaRPr kumimoji="1" lang="en-US" altLang="zh-CN" dirty="0" smtClean="0"/>
          </a:p>
          <a:p>
            <a:r>
              <a:rPr kumimoji="1" lang="en-US" altLang="zh-CN" dirty="0" smtClean="0"/>
              <a:t>Test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installation</a:t>
            </a:r>
          </a:p>
          <a:p>
            <a:pPr lvl="1"/>
            <a:r>
              <a:rPr kumimoji="1" lang="en-US" altLang="zh-CN" dirty="0" err="1"/>
              <a:t>v</a:t>
            </a:r>
            <a:r>
              <a:rPr kumimoji="1" lang="en-US" altLang="zh-CN" dirty="0" err="1" smtClean="0"/>
              <a:t>irtualenv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--version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685800" y="4146804"/>
            <a:ext cx="7772400" cy="70788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kumimoji="1" lang="en-US" altLang="zh-CN" sz="2000" b="1" dirty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virtualenv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--version</a:t>
            </a:r>
            <a:endParaRPr kumimoji="1" lang="en-US" altLang="zh-CN" sz="20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nb-NO" altLang="zh-CN" sz="2000" b="1" dirty="0" smtClean="0">
                <a:latin typeface="Courier" charset="0"/>
                <a:ea typeface="Courier" charset="0"/>
                <a:cs typeface="Courier" charset="0"/>
              </a:rPr>
              <a:t>1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5.1.0</a:t>
            </a:r>
            <a:endParaRPr kumimoji="1" lang="zh-CN" altLang="en-US" sz="20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48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err="1"/>
              <a:t>v</a:t>
            </a:r>
            <a:r>
              <a:rPr kumimoji="1" lang="en-US" altLang="zh-CN" b="1" dirty="0" err="1" smtClean="0"/>
              <a:t>irtualenv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--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create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u="sng" dirty="0" smtClean="0"/>
              <a:t>Create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a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virtual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environment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for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a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project</a:t>
            </a:r>
          </a:p>
          <a:p>
            <a:pPr lvl="1"/>
            <a:r>
              <a:rPr kumimoji="1" lang="en-US" altLang="zh-CN" dirty="0" smtClean="0"/>
              <a:t>$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cd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project_folder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$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virualenv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&lt;</a:t>
            </a:r>
            <a:r>
              <a:rPr kumimoji="1" lang="en-US" altLang="zh-CN" dirty="0" err="1" smtClean="0"/>
              <a:t>env_name</a:t>
            </a:r>
            <a:r>
              <a:rPr kumimoji="1" lang="en-US" altLang="zh-CN" dirty="0" smtClean="0"/>
              <a:t>&gt;</a:t>
            </a:r>
          </a:p>
          <a:p>
            <a:r>
              <a:rPr kumimoji="1" lang="en-US" altLang="zh-CN" u="sng" dirty="0" smtClean="0"/>
              <a:t>Using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the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Python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interpreter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of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your</a:t>
            </a:r>
            <a:r>
              <a:rPr kumimoji="1" lang="zh-CN" altLang="en-US" u="sng" dirty="0" smtClean="0"/>
              <a:t> </a:t>
            </a:r>
            <a:r>
              <a:rPr kumimoji="1" lang="en-US" altLang="zh-CN" u="sng" dirty="0" smtClean="0"/>
              <a:t>choice</a:t>
            </a:r>
          </a:p>
          <a:p>
            <a:pPr lvl="1"/>
            <a:r>
              <a:rPr kumimoji="1" lang="en-US" altLang="zh-CN" dirty="0" smtClean="0"/>
              <a:t>$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virtualenv</a:t>
            </a:r>
            <a:r>
              <a:rPr kumimoji="1" lang="zh-CN" altLang="en-US" dirty="0" smtClean="0"/>
              <a:t> </a:t>
            </a:r>
            <a:r>
              <a:rPr kumimoji="1" lang="mr-IN" altLang="zh-CN" dirty="0" smtClean="0"/>
              <a:t>–</a:t>
            </a:r>
            <a:r>
              <a:rPr kumimoji="1" lang="en-US" altLang="zh-CN" dirty="0" smtClean="0"/>
              <a:t>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python3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&lt;</a:t>
            </a:r>
            <a:r>
              <a:rPr kumimoji="1" lang="en-US" altLang="zh-CN" dirty="0" err="1" smtClean="0"/>
              <a:t>env_name</a:t>
            </a:r>
            <a:r>
              <a:rPr kumimoji="1" lang="en-US" altLang="zh-CN" dirty="0" smtClean="0"/>
              <a:t>&gt;</a:t>
            </a:r>
          </a:p>
        </p:txBody>
      </p:sp>
      <p:sp>
        <p:nvSpPr>
          <p:cNvPr id="4" name="矩形 3"/>
          <p:cNvSpPr/>
          <p:nvPr/>
        </p:nvSpPr>
        <p:spPr>
          <a:xfrm>
            <a:off x="685800" y="4546359"/>
            <a:ext cx="7772400" cy="1938992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cd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project_folder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&gt;</a:t>
            </a:r>
          </a:p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virtualenv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env</a:t>
            </a:r>
            <a:endParaRPr kumimoji="1"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endParaRPr kumimoji="1" lang="en-US" altLang="zh-CN" sz="20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zh-CN" sz="2000" b="1" dirty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# define python version</a:t>
            </a:r>
            <a:endParaRPr lang="en-US" altLang="zh-CN" sz="20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virtualenv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mr-IN" altLang="zh-CN" sz="2000" b="1" dirty="0" smtClean="0">
                <a:latin typeface="Courier" charset="0"/>
                <a:ea typeface="Courier" charset="0"/>
                <a:cs typeface="Courier" charset="0"/>
              </a:rPr>
              <a:t>–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p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python2.7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env</a:t>
            </a:r>
            <a:endParaRPr kumimoji="1"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endParaRPr kumimoji="1" lang="zh-CN" altLang="en-US" sz="20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76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err="1"/>
              <a:t>virtualenv</a:t>
            </a:r>
            <a:r>
              <a:rPr kumimoji="1" lang="zh-CN" altLang="en-US" b="1" dirty="0"/>
              <a:t> </a:t>
            </a:r>
            <a:r>
              <a:rPr kumimoji="1" lang="en-US" altLang="zh-CN" b="1" dirty="0" smtClean="0"/>
              <a:t>--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activate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330" y="2367093"/>
            <a:ext cx="7772870" cy="3627307"/>
          </a:xfrm>
        </p:spPr>
        <p:txBody>
          <a:bodyPr/>
          <a:lstStyle/>
          <a:p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begin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virtual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environment,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needs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</a:t>
            </a:r>
            <a:r>
              <a:rPr kumimoji="1" lang="zh-CN" altLang="en-US" dirty="0" smtClean="0"/>
              <a:t> </a:t>
            </a:r>
            <a:r>
              <a:rPr kumimoji="1" lang="en-US" altLang="zh-CN" i="1" dirty="0" smtClean="0">
                <a:solidFill>
                  <a:srgbClr val="0070C0"/>
                </a:solidFill>
              </a:rPr>
              <a:t>activated.</a:t>
            </a:r>
          </a:p>
        </p:txBody>
      </p:sp>
      <p:sp>
        <p:nvSpPr>
          <p:cNvPr id="4" name="矩形 3"/>
          <p:cNvSpPr/>
          <p:nvPr/>
        </p:nvSpPr>
        <p:spPr>
          <a:xfrm>
            <a:off x="685800" y="3691458"/>
            <a:ext cx="7772400" cy="163121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en-US" altLang="zh-CN" sz="2000" b="1" dirty="0" smtClean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OS</a:t>
            </a:r>
            <a:r>
              <a:rPr lang="zh-CN" altLang="en-US" sz="2000" b="1" dirty="0" smtClean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2000" b="1" dirty="0" smtClean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or</a:t>
            </a:r>
            <a:r>
              <a:rPr lang="zh-CN" altLang="en-US" sz="2000" b="1" dirty="0" smtClean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2000" b="1" dirty="0" smtClean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Linux</a:t>
            </a:r>
            <a:endParaRPr lang="en-US" altLang="zh-CN" sz="20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source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env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/bin/activate</a:t>
            </a:r>
          </a:p>
          <a:p>
            <a:endParaRPr kumimoji="1" lang="en-US" altLang="zh-CN" sz="20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altLang="zh-CN" sz="2000" b="1" dirty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# </a:t>
            </a:r>
            <a:r>
              <a:rPr lang="en-US" altLang="zh-CN" sz="2000" b="1" dirty="0" smtClean="0">
                <a:solidFill>
                  <a:srgbClr val="880000"/>
                </a:solidFill>
                <a:latin typeface="Courier" charset="0"/>
                <a:ea typeface="Courier" charset="0"/>
                <a:cs typeface="Courier" charset="0"/>
              </a:rPr>
              <a:t>Windows</a:t>
            </a:r>
            <a:endParaRPr lang="en-US" altLang="zh-CN" sz="2000" b="1" dirty="0">
              <a:solidFill>
                <a:srgbClr val="88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env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\Scripts\activate</a:t>
            </a:r>
            <a:endParaRPr kumimoji="1" lang="zh-CN" altLang="en-US" sz="20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536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err="1"/>
              <a:t>virtualenv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--</a:t>
            </a:r>
            <a:r>
              <a:rPr kumimoji="1" lang="zh-CN" altLang="en-US" b="1" dirty="0"/>
              <a:t> </a:t>
            </a:r>
            <a:r>
              <a:rPr kumimoji="1" lang="en-US" altLang="zh-CN" b="1" dirty="0" smtClean="0"/>
              <a:t>deactivate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If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done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working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virtual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environment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moment,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can</a:t>
            </a:r>
            <a:r>
              <a:rPr kumimoji="1" lang="zh-CN" altLang="en-US" dirty="0" smtClean="0"/>
              <a:t> </a:t>
            </a:r>
            <a:r>
              <a:rPr kumimoji="1" lang="en-US" altLang="zh-CN" i="1" dirty="0" smtClean="0">
                <a:solidFill>
                  <a:srgbClr val="0070C0"/>
                </a:solidFill>
              </a:rPr>
              <a:t>deactivate</a:t>
            </a:r>
            <a:endParaRPr kumimoji="1" lang="en-US" altLang="zh-CN" dirty="0" smtClean="0"/>
          </a:p>
        </p:txBody>
      </p:sp>
      <p:sp>
        <p:nvSpPr>
          <p:cNvPr id="4" name="矩形 3"/>
          <p:cNvSpPr/>
          <p:nvPr/>
        </p:nvSpPr>
        <p:spPr>
          <a:xfrm>
            <a:off x="685800" y="3691458"/>
            <a:ext cx="7772400" cy="707886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env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)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deactivate</a:t>
            </a:r>
          </a:p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 </a:t>
            </a:r>
            <a:endParaRPr kumimoji="1" lang="en-US" altLang="zh-CN" sz="20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147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/>
              <a:t>verify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2121408"/>
            <a:ext cx="7772400" cy="659370"/>
          </a:xfrm>
        </p:spPr>
        <p:txBody>
          <a:bodyPr>
            <a:normAutofit/>
          </a:bodyPr>
          <a:lstStyle/>
          <a:p>
            <a:r>
              <a:rPr kumimoji="1" lang="en-US" altLang="zh-CN" sz="2400" b="1" dirty="0" smtClean="0"/>
              <a:t>Let’s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verify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your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Django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project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works.</a:t>
            </a:r>
          </a:p>
        </p:txBody>
      </p:sp>
      <p:sp>
        <p:nvSpPr>
          <p:cNvPr id="4" name="矩形 3"/>
          <p:cNvSpPr/>
          <p:nvPr/>
        </p:nvSpPr>
        <p:spPr>
          <a:xfrm>
            <a:off x="685800" y="2808210"/>
            <a:ext cx="7772400" cy="1323439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cd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library</a:t>
            </a:r>
          </a:p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env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\Scripts\activate</a:t>
            </a:r>
          </a:p>
          <a:p>
            <a:endParaRPr kumimoji="1" lang="en-US" altLang="zh-CN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env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)$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python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manage.py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runserver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endParaRPr kumimoji="1" lang="en-US" altLang="zh-CN" sz="20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85800" y="4159081"/>
            <a:ext cx="77724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2880" lvl="0" indent="-182880" defTabSz="914400">
              <a:lnSpc>
                <a:spcPct val="150000"/>
              </a:lnSpc>
              <a:spcBef>
                <a:spcPts val="1200"/>
              </a:spcBef>
              <a:buClr>
                <a:srgbClr val="D34817">
                  <a:lumMod val="75000"/>
                </a:srgbClr>
              </a:buClr>
              <a:buSzPct val="85000"/>
              <a:buFont typeface="Wingdings" pitchFamily="2" charset="2"/>
              <a:buChar char="§"/>
            </a:pPr>
            <a:r>
              <a:rPr kumimoji="1" lang="en-US" altLang="zh-CN" sz="2400" b="1" dirty="0" smtClean="0"/>
              <a:t>Now,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/>
              <a:t>o</a:t>
            </a:r>
            <a:r>
              <a:rPr kumimoji="1" lang="en-US" altLang="zh-CN" sz="2400" b="1" dirty="0" smtClean="0"/>
              <a:t>pen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/>
              <a:t>the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web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/>
              <a:t>page</a:t>
            </a:r>
            <a:r>
              <a:rPr kumimoji="1" lang="zh-CN" altLang="en-US" sz="2400" b="1" dirty="0"/>
              <a:t> </a:t>
            </a:r>
            <a:r>
              <a:rPr kumimoji="1" lang="en-US" altLang="zh-CN" sz="2400" b="1" dirty="0" smtClean="0"/>
              <a:t>at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>
                <a:hlinkClick r:id="rId4"/>
              </a:rPr>
              <a:t>http://127.0.0.1:8000</a:t>
            </a:r>
            <a:endParaRPr kumimoji="1" lang="en-US" altLang="zh-CN" sz="2400" b="1" dirty="0" smtClean="0"/>
          </a:p>
          <a:p>
            <a:pPr marL="182880" indent="-182880" defTabSz="914400">
              <a:lnSpc>
                <a:spcPct val="150000"/>
              </a:lnSpc>
              <a:spcBef>
                <a:spcPts val="1200"/>
              </a:spcBef>
              <a:buClr>
                <a:srgbClr val="D34817">
                  <a:lumMod val="75000"/>
                </a:srgbClr>
              </a:buClr>
              <a:buSzPct val="85000"/>
              <a:buFont typeface="Wingdings" pitchFamily="2" charset="2"/>
              <a:buChar char="§"/>
            </a:pPr>
            <a:r>
              <a:rPr lang="en-US" altLang="zh-CN" sz="2400" b="1" dirty="0"/>
              <a:t>By default, the </a:t>
            </a:r>
            <a:r>
              <a:rPr lang="en-US" altLang="zh-CN" sz="2400" b="1" dirty="0" err="1" smtClean="0"/>
              <a:t>runserver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command </a:t>
            </a:r>
            <a:r>
              <a:rPr lang="en-US" altLang="zh-CN" sz="2400" b="1" dirty="0"/>
              <a:t>starts the development server on the internal IP at port 8000</a:t>
            </a:r>
            <a:r>
              <a:rPr lang="en-US" altLang="zh-CN" sz="2400" b="1" dirty="0" smtClean="0"/>
              <a:t>.</a:t>
            </a:r>
            <a:endParaRPr lang="en-US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975398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/>
              <a:t>It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worked!</a:t>
            </a:r>
            <a:endParaRPr kumimoji="1" lang="zh-CN" altLang="en-US" b="1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093976"/>
            <a:ext cx="7772400" cy="4051300"/>
          </a:xfrm>
        </p:spPr>
      </p:pic>
    </p:spTree>
    <p:extLst>
      <p:ext uri="{BB962C8B-B14F-4D97-AF65-F5344CB8AC3E}">
        <p14:creationId xmlns:p14="http://schemas.microsoft.com/office/powerpoint/2010/main" val="192042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/>
              <a:t>Changing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the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port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2121408"/>
            <a:ext cx="7772400" cy="1761660"/>
          </a:xfrm>
        </p:spPr>
        <p:txBody>
          <a:bodyPr/>
          <a:lstStyle/>
          <a:p>
            <a:r>
              <a:rPr lang="en-US" altLang="zh-CN" dirty="0" smtClean="0"/>
              <a:t>If </a:t>
            </a:r>
            <a:r>
              <a:rPr lang="en-US" altLang="zh-CN" dirty="0"/>
              <a:t>you want to change the server’s port, pass it as a command-line argument. For instance, this command starts the server on port 8080:</a:t>
            </a:r>
          </a:p>
          <a:p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85800" y="3910500"/>
            <a:ext cx="7772400" cy="40011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env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)$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python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manage.py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runserver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8080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endParaRPr kumimoji="1" lang="en-US" altLang="zh-CN" sz="20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478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Changing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the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port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2121408"/>
            <a:ext cx="7772400" cy="1210515"/>
          </a:xfrm>
        </p:spPr>
        <p:txBody>
          <a:bodyPr/>
          <a:lstStyle/>
          <a:p>
            <a:r>
              <a:rPr kumimoji="1" lang="en-US" altLang="zh-CN" dirty="0"/>
              <a:t>If you want to change the server’s IP, pass it along with the port</a:t>
            </a:r>
            <a:r>
              <a:rPr kumimoji="1" lang="en-US" altLang="zh-CN" dirty="0" smtClean="0"/>
              <a:t>.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85800" y="3447037"/>
            <a:ext cx="7772400" cy="40011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env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)$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python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manage.py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err="1" smtClean="0">
                <a:latin typeface="Courier" charset="0"/>
                <a:ea typeface="Courier" charset="0"/>
                <a:cs typeface="Courier" charset="0"/>
              </a:rPr>
              <a:t>runserver</a:t>
            </a:r>
            <a:r>
              <a:rPr kumimoji="1" lang="zh-CN" alt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zh-CN" sz="2000" b="1" dirty="0" smtClean="0">
                <a:latin typeface="Courier" charset="0"/>
                <a:ea typeface="Courier" charset="0"/>
                <a:cs typeface="Courier" charset="0"/>
              </a:rPr>
              <a:t>0.0.0.0:8000</a:t>
            </a:r>
            <a:endParaRPr kumimoji="1" lang="en-US" altLang="zh-CN" sz="20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685800" y="3962261"/>
            <a:ext cx="7772400" cy="6473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5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smtClean="0"/>
              <a:t>Open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settings.py</a:t>
            </a:r>
            <a:endParaRPr kumimoji="1"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85800" y="4724692"/>
            <a:ext cx="7772400" cy="40011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ALLOWED_HOSTS </a:t>
            </a:r>
            <a:r>
              <a:rPr lang="en-US" altLang="zh-CN" sz="2000" b="1" dirty="0">
                <a:solidFill>
                  <a:srgbClr val="66660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altLang="zh-CN" sz="20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zh-CN" sz="2000" b="1" dirty="0">
                <a:solidFill>
                  <a:srgbClr val="666600"/>
                </a:solidFill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altLang="zh-CN" sz="2000" b="1" dirty="0">
                <a:solidFill>
                  <a:srgbClr val="008800"/>
                </a:solidFill>
                <a:latin typeface="Courier" charset="0"/>
                <a:ea typeface="Courier" charset="0"/>
                <a:cs typeface="Courier" charset="0"/>
              </a:rPr>
              <a:t>'*'</a:t>
            </a:r>
            <a:r>
              <a:rPr lang="en-US" altLang="zh-CN" sz="2000" b="1" dirty="0">
                <a:solidFill>
                  <a:srgbClr val="666600"/>
                </a:solidFill>
                <a:latin typeface="Courier" charset="0"/>
                <a:ea typeface="Courier" charset="0"/>
                <a:cs typeface="Courier" charset="0"/>
              </a:rPr>
              <a:t>]</a:t>
            </a:r>
            <a:endParaRPr lang="en-US" altLang="zh-CN" sz="2000" b="1" dirty="0">
              <a:effectLst/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849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err="1" smtClean="0"/>
              <a:t>pycharm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sz="2400" b="1" dirty="0" err="1" smtClean="0"/>
              <a:t>PyCharm</a:t>
            </a:r>
            <a:endParaRPr kumimoji="1" lang="en-US" altLang="zh-CN" sz="2400" b="1" dirty="0"/>
          </a:p>
          <a:p>
            <a:pPr lvl="1"/>
            <a:r>
              <a:rPr lang="en-US" altLang="zh-CN" sz="2000" b="1" dirty="0" smtClean="0"/>
              <a:t>Python </a:t>
            </a:r>
            <a:r>
              <a:rPr lang="en-US" altLang="zh-CN" sz="2000" b="1" dirty="0"/>
              <a:t>IDE </a:t>
            </a:r>
            <a:r>
              <a:rPr lang="en-US" altLang="zh-CN" sz="2000" b="1" dirty="0" smtClean="0"/>
              <a:t>for </a:t>
            </a:r>
            <a:r>
              <a:rPr lang="en-US" altLang="zh-CN" sz="2000" b="1" dirty="0"/>
              <a:t>Professional Developers</a:t>
            </a:r>
            <a:endParaRPr kumimoji="1" lang="zh-CN" altLang="en-US" sz="20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159" y="3131159"/>
            <a:ext cx="3041041" cy="3041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025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2317727" y="2411518"/>
            <a:ext cx="4535216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80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C0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Questions?</a:t>
            </a:r>
            <a:endParaRPr lang="zh-CN" altLang="en-US" sz="80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rgbClr val="C00000"/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7143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cap="none" dirty="0" smtClean="0">
                <a:ea typeface="Times New Roman" charset="0"/>
                <a:cs typeface="Times New Roman" charset="0"/>
              </a:rPr>
              <a:t>WHAT</a:t>
            </a:r>
            <a:r>
              <a:rPr kumimoji="1" lang="zh-CN" altLang="en-US" b="1" cap="none" dirty="0" smtClean="0"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cap="none" dirty="0" smtClean="0">
                <a:ea typeface="Times New Roman" charset="0"/>
                <a:cs typeface="Times New Roman" charset="0"/>
              </a:rPr>
              <a:t>IS</a:t>
            </a:r>
            <a:r>
              <a:rPr kumimoji="1" lang="zh-CN" altLang="en-US" b="1" cap="none" dirty="0" smtClean="0">
                <a:ea typeface="Times New Roman" charset="0"/>
                <a:cs typeface="Times New Roman" charset="0"/>
              </a:rPr>
              <a:t> </a:t>
            </a:r>
            <a:r>
              <a:rPr kumimoji="1" lang="en-US" altLang="zh-CN" b="1" cap="none" dirty="0" smtClean="0">
                <a:ea typeface="Times New Roman" charset="0"/>
                <a:cs typeface="Times New Roman" charset="0"/>
              </a:rPr>
              <a:t>DJANTO?</a:t>
            </a:r>
            <a:endParaRPr kumimoji="1" lang="zh-CN" altLang="en-US" b="1" cap="none" dirty="0">
              <a:ea typeface="Times New Roman" charset="0"/>
              <a:cs typeface="Times New Roman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330" y="2133275"/>
            <a:ext cx="4483457" cy="4618254"/>
          </a:xfrm>
        </p:spPr>
        <p:txBody>
          <a:bodyPr>
            <a:normAutofit/>
          </a:bodyPr>
          <a:lstStyle/>
          <a:p>
            <a:r>
              <a:rPr kumimoji="1" lang="en-US" altLang="zh-CN" sz="2400" b="1" dirty="0" smtClean="0"/>
              <a:t>Django is a high-level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Python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Web Framework.</a:t>
            </a:r>
          </a:p>
          <a:p>
            <a:r>
              <a:rPr kumimoji="1" lang="en-US" altLang="zh-CN" sz="2400" b="1" dirty="0" smtClean="0"/>
              <a:t>Rapid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development</a:t>
            </a:r>
          </a:p>
          <a:p>
            <a:r>
              <a:rPr kumimoji="1" lang="en-US" altLang="zh-CN" sz="2400" b="1" dirty="0" smtClean="0"/>
              <a:t>Free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and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open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source</a:t>
            </a:r>
          </a:p>
          <a:p>
            <a:r>
              <a:rPr kumimoji="1" lang="en-US" altLang="zh-CN" sz="2400" b="1" dirty="0" smtClean="0"/>
              <a:t>Has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a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thriving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and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active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community.</a:t>
            </a:r>
            <a:endParaRPr kumimoji="1" lang="en-US" altLang="zh-CN" sz="2400" b="1" dirty="0"/>
          </a:p>
          <a:p>
            <a:r>
              <a:rPr kumimoji="1" lang="en-US" altLang="zh-CN" sz="2400" b="1" dirty="0"/>
              <a:t>G</a:t>
            </a:r>
            <a:r>
              <a:rPr kumimoji="1" lang="en-US" altLang="zh-CN" sz="2400" b="1" dirty="0" smtClean="0"/>
              <a:t>reat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documentation.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8787" y="2214695"/>
            <a:ext cx="3632548" cy="363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45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/>
              <a:t>Where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did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it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come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from?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kumimoji="1" lang="en-US" altLang="zh-CN" sz="2400" b="1" dirty="0" smtClean="0"/>
              <a:t>Django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was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initially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developed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between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2003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and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2005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by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a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web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team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who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were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responsible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for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creating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and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maintaining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newspaper</a:t>
            </a:r>
            <a:r>
              <a:rPr kumimoji="1" lang="zh-CN" altLang="en-US" sz="2400" b="1" dirty="0" smtClean="0"/>
              <a:t> </a:t>
            </a:r>
            <a:r>
              <a:rPr kumimoji="1" lang="en-US" altLang="zh-CN" sz="2400" b="1" dirty="0" smtClean="0"/>
              <a:t>websites.</a:t>
            </a:r>
          </a:p>
          <a:p>
            <a:r>
              <a:rPr kumimoji="1" lang="en-US" altLang="zh-CN" dirty="0"/>
              <a:t>After creating a number of sites, the team began to factor out and reuse lot of common code and design patterns. </a:t>
            </a:r>
            <a:endParaRPr kumimoji="1" lang="en-US" altLang="zh-CN" sz="2400" b="1" dirty="0"/>
          </a:p>
          <a:p>
            <a:r>
              <a:rPr kumimoji="1" lang="en-US" altLang="zh-CN" dirty="0"/>
              <a:t>This common code evolved into a generic web development framework, which was open-sourced as the "Django" project in </a:t>
            </a:r>
            <a:r>
              <a:rPr kumimoji="1" lang="en-US" altLang="zh-CN" dirty="0">
                <a:solidFill>
                  <a:srgbClr val="0070C0"/>
                </a:solidFill>
              </a:rPr>
              <a:t>July 2005</a:t>
            </a:r>
            <a:r>
              <a:rPr kumimoji="1" lang="en-US" altLang="zh-CN" dirty="0"/>
              <a:t>. </a:t>
            </a:r>
            <a:endParaRPr kumimoji="1" lang="en-US" altLang="zh-CN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200068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Django</a:t>
            </a:r>
            <a:r>
              <a:rPr kumimoji="1" lang="zh-CN" altLang="en-US" b="1" dirty="0"/>
              <a:t> </a:t>
            </a:r>
            <a:r>
              <a:rPr kumimoji="1" lang="en-US" altLang="zh-CN" b="1" dirty="0" smtClean="0"/>
              <a:t>MVT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/>
              <a:t>pattern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330" y="2367093"/>
            <a:ext cx="7772870" cy="3894007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CN" u="sng" dirty="0"/>
              <a:t>Models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manage(add,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modify,</a:t>
            </a:r>
            <a:r>
              <a:rPr kumimoji="1" lang="zh-CN" altLang="en-US" dirty="0"/>
              <a:t> </a:t>
            </a:r>
            <a:r>
              <a:rPr kumimoji="1" lang="en-US" altLang="zh-CN" dirty="0"/>
              <a:t>delete)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records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database</a:t>
            </a:r>
            <a:endParaRPr kumimoji="1" lang="en-US" altLang="zh-CN" u="sng" dirty="0" smtClean="0"/>
          </a:p>
          <a:p>
            <a:r>
              <a:rPr kumimoji="1" lang="en-US" altLang="zh-CN" u="sng" dirty="0" smtClean="0"/>
              <a:t>View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view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handler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function,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which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receives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requests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returns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responses.</a:t>
            </a:r>
          </a:p>
          <a:p>
            <a:r>
              <a:rPr kumimoji="1" lang="en-US" altLang="zh-CN" u="sng" dirty="0" smtClean="0"/>
              <a:t>Template</a:t>
            </a:r>
            <a:r>
              <a:rPr kumimoji="1" lang="en-US" altLang="zh-CN" dirty="0" smtClean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text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defining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structure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layout</a:t>
            </a:r>
          </a:p>
          <a:p>
            <a:endParaRPr kumimoji="1" lang="en-US" altLang="zh-CN" dirty="0" smtClean="0"/>
          </a:p>
          <a:p>
            <a:r>
              <a:rPr kumimoji="1" lang="en-US" altLang="zh-CN" u="sng" dirty="0" smtClean="0"/>
              <a:t>URLs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process</a:t>
            </a:r>
            <a:r>
              <a:rPr kumimoji="1" lang="zh-CN" altLang="en-US" dirty="0"/>
              <a:t> </a:t>
            </a:r>
            <a:r>
              <a:rPr kumimoji="1" lang="en-US" altLang="zh-CN" dirty="0"/>
              <a:t>requests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from</a:t>
            </a:r>
            <a:r>
              <a:rPr kumimoji="1" lang="zh-CN" altLang="en-US" dirty="0"/>
              <a:t> </a:t>
            </a:r>
            <a:r>
              <a:rPr kumimoji="1" lang="en-US" altLang="zh-CN" dirty="0"/>
              <a:t>every</a:t>
            </a:r>
            <a:r>
              <a:rPr kumimoji="1" lang="zh-CN" altLang="en-US" dirty="0"/>
              <a:t> </a:t>
            </a:r>
            <a:r>
              <a:rPr kumimoji="1" lang="en-US" altLang="zh-CN" dirty="0"/>
              <a:t>single</a:t>
            </a:r>
            <a:r>
              <a:rPr kumimoji="1" lang="zh-CN" altLang="en-US" dirty="0"/>
              <a:t> </a:t>
            </a:r>
            <a:r>
              <a:rPr kumimoji="1" lang="en-US" altLang="zh-CN" dirty="0"/>
              <a:t>URL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289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/>
              <a:t>Django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MVT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pattern</a:t>
            </a:r>
            <a:endParaRPr kumimoji="1" lang="zh-CN" altLang="en-US" b="1" dirty="0"/>
          </a:p>
        </p:txBody>
      </p:sp>
      <p:grpSp>
        <p:nvGrpSpPr>
          <p:cNvPr id="30" name="组 29"/>
          <p:cNvGrpSpPr/>
          <p:nvPr/>
        </p:nvGrpSpPr>
        <p:grpSpPr>
          <a:xfrm>
            <a:off x="400833" y="1822506"/>
            <a:ext cx="7853817" cy="4878447"/>
            <a:chOff x="400833" y="1822506"/>
            <a:chExt cx="7853817" cy="4878447"/>
          </a:xfrm>
        </p:grpSpPr>
        <p:cxnSp>
          <p:nvCxnSpPr>
            <p:cNvPr id="4" name="直线箭头连接符 3"/>
            <p:cNvCxnSpPr/>
            <p:nvPr/>
          </p:nvCxnSpPr>
          <p:spPr>
            <a:xfrm flipV="1">
              <a:off x="450937" y="4264861"/>
              <a:ext cx="1766170" cy="25052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圆角矩形 4"/>
            <p:cNvSpPr/>
            <p:nvPr/>
          </p:nvSpPr>
          <p:spPr>
            <a:xfrm>
              <a:off x="2217107" y="3801398"/>
              <a:ext cx="1064712" cy="926926"/>
            </a:xfrm>
            <a:prstGeom prst="round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 dirty="0" err="1" smtClean="0"/>
                <a:t>Url</a:t>
              </a:r>
              <a:endParaRPr kumimoji="1" lang="zh-CN" altLang="en-US" sz="2400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00833" y="3848464"/>
              <a:ext cx="16659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/>
                <a:t>HTTP</a:t>
              </a:r>
              <a:r>
                <a:rPr kumimoji="1" lang="zh-CN" altLang="en-US" dirty="0" smtClean="0"/>
                <a:t> </a:t>
              </a:r>
              <a:r>
                <a:rPr kumimoji="1" lang="en-US" altLang="zh-CN" dirty="0" smtClean="0"/>
                <a:t>Request</a:t>
              </a:r>
              <a:endParaRPr kumimoji="1" lang="zh-CN" altLang="en-US" dirty="0"/>
            </a:p>
          </p:txBody>
        </p:sp>
        <p:sp>
          <p:nvSpPr>
            <p:cNvPr id="7" name="矩形 6"/>
            <p:cNvSpPr/>
            <p:nvPr/>
          </p:nvSpPr>
          <p:spPr>
            <a:xfrm>
              <a:off x="5185774" y="3795135"/>
              <a:ext cx="1164921" cy="933189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 dirty="0" smtClean="0"/>
                <a:t>View</a:t>
              </a:r>
              <a:endParaRPr kumimoji="1" lang="zh-CN" altLang="en-US" sz="2400" dirty="0"/>
            </a:p>
          </p:txBody>
        </p:sp>
        <p:cxnSp>
          <p:nvCxnSpPr>
            <p:cNvPr id="8" name="直线箭头连接符 7"/>
            <p:cNvCxnSpPr>
              <a:stCxn id="5" idx="3"/>
              <a:endCxn id="7" idx="1"/>
            </p:cNvCxnSpPr>
            <p:nvPr/>
          </p:nvCxnSpPr>
          <p:spPr>
            <a:xfrm flipV="1">
              <a:off x="3281819" y="4261730"/>
              <a:ext cx="1903955" cy="3131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3250503" y="3849715"/>
              <a:ext cx="19665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/>
                <a:t>Forward</a:t>
              </a:r>
              <a:r>
                <a:rPr kumimoji="1" lang="zh-CN" altLang="en-US" dirty="0" smtClean="0"/>
                <a:t> </a:t>
              </a:r>
              <a:r>
                <a:rPr kumimoji="1" lang="en-US" altLang="zh-CN" dirty="0" smtClean="0"/>
                <a:t>Request</a:t>
              </a:r>
              <a:endParaRPr kumimoji="1" lang="zh-CN" altLang="en-US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5185774" y="1822506"/>
              <a:ext cx="1121085" cy="933189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 dirty="0" smtClean="0"/>
                <a:t>Model</a:t>
              </a:r>
              <a:endParaRPr kumimoji="1" lang="zh-CN" altLang="en-US" sz="2400" dirty="0"/>
            </a:p>
          </p:txBody>
        </p:sp>
        <p:cxnSp>
          <p:nvCxnSpPr>
            <p:cNvPr id="16" name="直线箭头连接符 15"/>
            <p:cNvCxnSpPr>
              <a:endCxn id="15" idx="2"/>
            </p:cNvCxnSpPr>
            <p:nvPr/>
          </p:nvCxnSpPr>
          <p:spPr>
            <a:xfrm flipV="1">
              <a:off x="5746316" y="2755695"/>
              <a:ext cx="1" cy="1039440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/>
            <p:cNvSpPr txBox="1"/>
            <p:nvPr/>
          </p:nvSpPr>
          <p:spPr>
            <a:xfrm>
              <a:off x="3299043" y="2959209"/>
              <a:ext cx="25459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/>
                <a:t>Read/Write</a:t>
              </a:r>
              <a:r>
                <a:rPr kumimoji="1" lang="zh-CN" altLang="en-US" dirty="0" smtClean="0"/>
                <a:t> </a:t>
              </a:r>
              <a:r>
                <a:rPr kumimoji="1" lang="en-US" altLang="zh-CN" dirty="0" smtClean="0"/>
                <a:t>Database</a:t>
              </a:r>
              <a:endParaRPr kumimoji="1" lang="zh-CN" altLang="en-US" dirty="0"/>
            </a:p>
          </p:txBody>
        </p:sp>
        <p:sp>
          <p:nvSpPr>
            <p:cNvPr id="25" name="矩形 24"/>
            <p:cNvSpPr/>
            <p:nvPr/>
          </p:nvSpPr>
          <p:spPr>
            <a:xfrm>
              <a:off x="4975964" y="5767764"/>
              <a:ext cx="1665964" cy="933189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 smtClean="0"/>
                <a:t>Template</a:t>
              </a:r>
              <a:endParaRPr kumimoji="1" lang="zh-CN" altLang="en-US" sz="2400" dirty="0"/>
            </a:p>
          </p:txBody>
        </p:sp>
        <p:cxnSp>
          <p:nvCxnSpPr>
            <p:cNvPr id="26" name="直线箭头连接符 25"/>
            <p:cNvCxnSpPr/>
            <p:nvPr/>
          </p:nvCxnSpPr>
          <p:spPr>
            <a:xfrm flipV="1">
              <a:off x="5768234" y="4728324"/>
              <a:ext cx="1" cy="1039440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箭头连接符 26"/>
            <p:cNvCxnSpPr/>
            <p:nvPr/>
          </p:nvCxnSpPr>
          <p:spPr>
            <a:xfrm flipV="1">
              <a:off x="6350695" y="4258942"/>
              <a:ext cx="1903955" cy="2787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6400798" y="3797936"/>
              <a:ext cx="18538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/>
                <a:t>HTTP</a:t>
              </a:r>
              <a:r>
                <a:rPr kumimoji="1" lang="zh-CN" altLang="en-US" dirty="0" smtClean="0"/>
                <a:t> </a:t>
              </a:r>
              <a:r>
                <a:rPr kumimoji="1" lang="en-US" altLang="zh-CN" dirty="0" smtClean="0"/>
                <a:t>Response</a:t>
              </a:r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2413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/>
              <a:t>MVC</a:t>
            </a:r>
            <a:r>
              <a:rPr kumimoji="1" lang="zh-CN" altLang="en-US" b="1" dirty="0" smtClean="0"/>
              <a:t> </a:t>
            </a:r>
            <a:r>
              <a:rPr kumimoji="1" lang="mr-IN" altLang="zh-CN" b="1" dirty="0"/>
              <a:t>–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MVT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pattern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When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talking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about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web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development,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usually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talk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about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MCV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architecture.</a:t>
            </a:r>
          </a:p>
          <a:p>
            <a:r>
              <a:rPr kumimoji="1" lang="en-US" altLang="zh-CN" dirty="0" smtClean="0"/>
              <a:t>MVC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pattern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based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three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components: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Model,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View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Controller.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3759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/>
              <a:t>MVC</a:t>
            </a:r>
            <a:r>
              <a:rPr kumimoji="1" lang="zh-CN" altLang="en-US" b="1" dirty="0" smtClean="0"/>
              <a:t> </a:t>
            </a:r>
            <a:r>
              <a:rPr kumimoji="1" lang="mr-IN" altLang="zh-CN" b="1" dirty="0" smtClean="0"/>
              <a:t>–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MVT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pattern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330" y="2367093"/>
            <a:ext cx="7772870" cy="3595296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Model-View-Template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(MVT)</a:t>
            </a:r>
          </a:p>
          <a:p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deference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between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patterns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Django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itself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takes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care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Controller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part,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leaving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template.</a:t>
            </a:r>
          </a:p>
          <a:p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template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HTML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mixed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Django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Template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Language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(DTL)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890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/>
              <a:t>Django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https</a:t>
            </a:r>
            <a:r>
              <a:rPr kumimoji="1" lang="en-US" altLang="zh-CN" dirty="0"/>
              <a:t>://</a:t>
            </a:r>
            <a:r>
              <a:rPr kumimoji="1" lang="en-US" altLang="zh-CN" dirty="0" err="1"/>
              <a:t>www.djangoproject.com</a:t>
            </a:r>
            <a:r>
              <a:rPr kumimoji="1" lang="en-US" altLang="zh-CN" dirty="0"/>
              <a:t>/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768251"/>
            <a:ext cx="7772400" cy="3576181"/>
          </a:xfrm>
          <a:prstGeom prst="rect">
            <a:avLst/>
          </a:prstGeom>
        </p:spPr>
      </p:pic>
      <p:cxnSp>
        <p:nvCxnSpPr>
          <p:cNvPr id="6" name="直线箭头连接符 5"/>
          <p:cNvCxnSpPr/>
          <p:nvPr/>
        </p:nvCxnSpPr>
        <p:spPr>
          <a:xfrm flipH="1" flipV="1">
            <a:off x="5611660" y="3282508"/>
            <a:ext cx="400833" cy="8642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697261" y="4048255"/>
            <a:ext cx="291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rgbClr val="C00000"/>
                </a:solidFill>
              </a:rPr>
              <a:t>Django</a:t>
            </a:r>
            <a:r>
              <a:rPr kumimoji="1" lang="zh-CN" altLang="en-US" b="1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b="1" dirty="0" smtClean="0">
                <a:solidFill>
                  <a:srgbClr val="C00000"/>
                </a:solidFill>
              </a:rPr>
              <a:t>Documentation</a:t>
            </a:r>
            <a:endParaRPr kumimoji="1" lang="zh-CN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77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木活字">
  <a:themeElements>
    <a:clrScheme name="木活字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木活字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木活字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627</TotalTime>
  <Words>774</Words>
  <Application>Microsoft Macintosh PowerPoint</Application>
  <PresentationFormat>全屏显示(4:3)</PresentationFormat>
  <Paragraphs>147</Paragraphs>
  <Slides>29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0" baseType="lpstr">
      <vt:lpstr>Calibri</vt:lpstr>
      <vt:lpstr>Courier</vt:lpstr>
      <vt:lpstr>DengXian</vt:lpstr>
      <vt:lpstr>Mangal</vt:lpstr>
      <vt:lpstr>Rockwell</vt:lpstr>
      <vt:lpstr>Rockwell Condensed</vt:lpstr>
      <vt:lpstr>Rockwell Extra Bold</vt:lpstr>
      <vt:lpstr>Times New Roman</vt:lpstr>
      <vt:lpstr>Wingdings</vt:lpstr>
      <vt:lpstr>方正姚体</vt:lpstr>
      <vt:lpstr>木活字</vt:lpstr>
      <vt:lpstr>Django Overview</vt:lpstr>
      <vt:lpstr>Django</vt:lpstr>
      <vt:lpstr>WHAT IS DJANTO?</vt:lpstr>
      <vt:lpstr>Where did it come from?</vt:lpstr>
      <vt:lpstr>Django MVT pattern</vt:lpstr>
      <vt:lpstr>Django MVT pattern</vt:lpstr>
      <vt:lpstr>MVC – MVT pattern</vt:lpstr>
      <vt:lpstr>MVC – MVT pattern</vt:lpstr>
      <vt:lpstr>Django</vt:lpstr>
      <vt:lpstr>Django Environment</vt:lpstr>
      <vt:lpstr>Django setup – step 1</vt:lpstr>
      <vt:lpstr>Django setup – step 2</vt:lpstr>
      <vt:lpstr>Django setup – step 3</vt:lpstr>
      <vt:lpstr>Let’s start a Project!</vt:lpstr>
      <vt:lpstr>Let’s start a Project!</vt:lpstr>
      <vt:lpstr>What is created?</vt:lpstr>
      <vt:lpstr>What is created?</vt:lpstr>
      <vt:lpstr>Virtual Environments</vt:lpstr>
      <vt:lpstr>virtualenv</vt:lpstr>
      <vt:lpstr>virtualenv -- install</vt:lpstr>
      <vt:lpstr>virtualenv -- create</vt:lpstr>
      <vt:lpstr>virtualenv -- activate</vt:lpstr>
      <vt:lpstr>virtualenv -- deactivate</vt:lpstr>
      <vt:lpstr>verify</vt:lpstr>
      <vt:lpstr>It worked!</vt:lpstr>
      <vt:lpstr>Changing the port</vt:lpstr>
      <vt:lpstr>Changing the port</vt:lpstr>
      <vt:lpstr>pycharm</vt:lpstr>
      <vt:lpstr>Questions?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 introduction</dc:title>
  <dc:creator>Jacqueline Jiang</dc:creator>
  <cp:lastModifiedBy>Jacqueline Jiang</cp:lastModifiedBy>
  <cp:revision>287</cp:revision>
  <dcterms:created xsi:type="dcterms:W3CDTF">2017-05-27T08:15:31Z</dcterms:created>
  <dcterms:modified xsi:type="dcterms:W3CDTF">2017-10-16T05:51:00Z</dcterms:modified>
</cp:coreProperties>
</file>

<file path=docProps/thumbnail.jpeg>
</file>